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21"/>
  </p:notesMasterIdLst>
  <p:handoutMasterIdLst>
    <p:handoutMasterId r:id="rId22"/>
  </p:handoutMasterIdLst>
  <p:sldIdLst>
    <p:sldId id="284" r:id="rId3"/>
    <p:sldId id="357" r:id="rId4"/>
    <p:sldId id="359" r:id="rId5"/>
    <p:sldId id="353" r:id="rId6"/>
    <p:sldId id="360" r:id="rId7"/>
    <p:sldId id="342" r:id="rId8"/>
    <p:sldId id="361" r:id="rId9"/>
    <p:sldId id="343" r:id="rId10"/>
    <p:sldId id="362" r:id="rId11"/>
    <p:sldId id="363" r:id="rId12"/>
    <p:sldId id="366" r:id="rId13"/>
    <p:sldId id="367" r:id="rId14"/>
    <p:sldId id="364" r:id="rId15"/>
    <p:sldId id="365" r:id="rId16"/>
    <p:sldId id="355" r:id="rId17"/>
    <p:sldId id="356" r:id="rId18"/>
    <p:sldId id="337" r:id="rId19"/>
    <p:sldId id="314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2" autoAdjust="0"/>
    <p:restoredTop sz="95528" autoAdjust="0"/>
  </p:normalViewPr>
  <p:slideViewPr>
    <p:cSldViewPr snapToGrid="0" snapToObjects="1">
      <p:cViewPr>
        <p:scale>
          <a:sx n="150" d="100"/>
          <a:sy n="150" d="100"/>
        </p:scale>
        <p:origin x="-912" y="-88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10/26/15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10/26/15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3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4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080430</a:t>
            </a:r>
          </a:p>
          <a:p>
            <a:pPr eaLnBrk="1" hangingPunct="1"/>
            <a:r>
              <a:rPr lang="en-US">
                <a:latin typeface="Calibri" charset="0"/>
              </a:rPr>
              <a:t>Kent changed 080128-2 – added this slide</a:t>
            </a:r>
          </a:p>
          <a:p>
            <a:pPr eaLnBrk="1" hangingPunct="1"/>
            <a:r>
              <a:rPr lang="en-US">
                <a:latin typeface="Calibri" charset="0"/>
              </a:rPr>
              <a:t>Talk about why</a:t>
            </a: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6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8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9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13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hyperlink" Target="mailto:pegasus-support@isi.edu" TargetMode="External"/><Relationship Id="rId6" Type="http://schemas.openxmlformats.org/officeDocument/2006/relationships/hyperlink" Target="mailto:pegasus-users@isi.edu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egasus.isi.edu" TargetMode="External"/><Relationship Id="rId4" Type="http://schemas.openxmlformats.org/officeDocument/2006/relationships/hyperlink" Target="http://pegasus.isi.edu/wms/docs/latest/" TargetMode="External"/><Relationship Id="rId5" Type="http://schemas.openxmlformats.org/officeDocument/2006/relationships/hyperlink" Target="mailto:pegasus-users@isi.edu" TargetMode="External"/><Relationship Id="rId6" Type="http://schemas.openxmlformats.org/officeDocument/2006/relationships/hyperlink" Target="mailto:pegasus-support@isi.edu" TargetMode="External"/><Relationship Id="rId7" Type="http://schemas.openxmlformats.org/officeDocument/2006/relationships/hyperlink" Target="https://pegasus.isi.edu/suppor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smtClean="0"/>
              <a:t>Pegasus </a:t>
            </a:r>
            <a:r>
              <a:rPr lang="en-US" sz="3200" dirty="0"/>
              <a:t>- Helping the Work Flow for Users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Vahi</a:t>
            </a:r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Each job has scheduling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overhead – need </a:t>
            </a: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to make this overhead worthwhile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Ideally users should run a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jobs that take </a:t>
            </a: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at least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10/30/60/?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  <a:endParaRPr lang="en-US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4106"/>
          <p:cNvSpPr txBox="1">
            <a:spLocks noChangeArrowheads="1"/>
          </p:cNvSpPr>
          <p:nvPr/>
        </p:nvSpPr>
        <p:spPr bwMode="auto">
          <a:xfrm>
            <a:off x="3116199" y="5827082"/>
            <a:ext cx="248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Horizontal </a:t>
            </a:r>
            <a:r>
              <a:rPr lang="en-US" sz="1800" dirty="0">
                <a:solidFill>
                  <a:srgbClr val="FF0000"/>
                </a:solidFill>
              </a:rPr>
              <a:t>clustering</a:t>
            </a: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020035"/>
              </p:ext>
            </p:extLst>
          </p:nvPr>
        </p:nvGraphicFramePr>
        <p:xfrm>
          <a:off x="300301" y="3623300"/>
          <a:ext cx="2343873" cy="227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9" name="Visio" r:id="rId4" imgW="4864100" imgH="4724400" progId="Visio.Drawing.11">
                  <p:embed/>
                </p:oleObj>
              </mc:Choice>
              <mc:Fallback>
                <p:oleObj name="Visio" r:id="rId4" imgW="48641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01" y="3623300"/>
                        <a:ext cx="2343873" cy="2273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493019"/>
              </p:ext>
            </p:extLst>
          </p:nvPr>
        </p:nvGraphicFramePr>
        <p:xfrm>
          <a:off x="3074559" y="3620888"/>
          <a:ext cx="2482663" cy="216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0" name="Visio" r:id="rId6" imgW="5397500" imgH="4724400" progId="Visio.Drawing.11">
                  <p:embed/>
                </p:oleObj>
              </mc:Choice>
              <mc:Fallback>
                <p:oleObj name="Visio" r:id="rId6" imgW="53975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559" y="3620888"/>
                        <a:ext cx="2482663" cy="2167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337672"/>
              </p:ext>
            </p:extLst>
          </p:nvPr>
        </p:nvGraphicFramePr>
        <p:xfrm>
          <a:off x="5961514" y="3601792"/>
          <a:ext cx="2449873" cy="2179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1" name="Visio" r:id="rId8" imgW="5308600" imgH="4724400" progId="Visio.Drawing.11">
                  <p:embed/>
                </p:oleObj>
              </mc:Choice>
              <mc:Fallback>
                <p:oleObj name="Visio" r:id="rId8" imgW="53086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514" y="3601792"/>
                        <a:ext cx="2449873" cy="2179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4106"/>
          <p:cNvSpPr txBox="1">
            <a:spLocks noChangeArrowheads="1"/>
          </p:cNvSpPr>
          <p:nvPr/>
        </p:nvSpPr>
        <p:spPr bwMode="auto">
          <a:xfrm>
            <a:off x="6013564" y="5843498"/>
            <a:ext cx="248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Label-based clustering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064149" y="6336517"/>
            <a:ext cx="3393703" cy="4001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Also: 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time-based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200276341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60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2687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Works on most HPC systems</a:t>
            </a:r>
          </a:p>
          <a:p>
            <a:pPr lvl="1"/>
            <a:r>
              <a:rPr lang="en-US" b="0" dirty="0" smtClean="0"/>
              <a:t>Requires: MPI, a shared file system, and fork()</a:t>
            </a:r>
          </a:p>
          <a:p>
            <a:r>
              <a:rPr lang="en-US" b="0" dirty="0" smtClean="0"/>
              <a:t>Allows sub-graphs of a Pegasus workflow to be submitted as monolithic jobs to remote resources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363236" y="4793435"/>
            <a:ext cx="4040292" cy="1507067"/>
            <a:chOff x="106257" y="4751916"/>
            <a:chExt cx="4040292" cy="1507067"/>
          </a:xfrm>
        </p:grpSpPr>
        <p:sp>
          <p:nvSpPr>
            <p:cNvPr id="3" name="Rectangle 2"/>
            <p:cNvSpPr/>
            <p:nvPr/>
          </p:nvSpPr>
          <p:spPr>
            <a:xfrm>
              <a:off x="1001521" y="5194534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Master</a:t>
              </a:r>
            </a:p>
            <a:p>
              <a:pPr algn="ctr"/>
              <a:r>
                <a:rPr lang="en-US" sz="1200" dirty="0" smtClean="0"/>
                <a:t>(rank 0)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3149" y="47519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95549" y="49043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7949" y="50567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00349" y="52091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52749" y="53615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05149" y="55139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7549" y="56663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Worker</a:t>
              </a:r>
            </a:p>
            <a:p>
              <a:pPr algn="ctr"/>
              <a:r>
                <a:rPr lang="en-US" sz="1200" dirty="0" smtClean="0"/>
                <a:t>(rank 1-N)</a:t>
              </a:r>
              <a:endParaRPr lang="en-US" sz="1200" dirty="0"/>
            </a:p>
          </p:txBody>
        </p:sp>
        <p:cxnSp>
          <p:nvCxnSpPr>
            <p:cNvPr id="20" name="Straight Arrow Connector 19"/>
            <p:cNvCxnSpPr>
              <a:stCxn id="3" idx="3"/>
              <a:endCxn id="7" idx="1"/>
            </p:cNvCxnSpPr>
            <p:nvPr/>
          </p:nvCxnSpPr>
          <p:spPr>
            <a:xfrm flipV="1">
              <a:off x="1890521" y="5048250"/>
              <a:ext cx="452628" cy="4426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" idx="3"/>
              <a:endCxn id="16" idx="1"/>
            </p:cNvCxnSpPr>
            <p:nvPr/>
          </p:nvCxnSpPr>
          <p:spPr>
            <a:xfrm>
              <a:off x="1890521" y="5490868"/>
              <a:ext cx="1062228" cy="1669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" idx="3"/>
              <a:endCxn id="18" idx="1"/>
            </p:cNvCxnSpPr>
            <p:nvPr/>
          </p:nvCxnSpPr>
          <p:spPr>
            <a:xfrm>
              <a:off x="1890521" y="5490868"/>
              <a:ext cx="1367028" cy="4717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106257" y="5079762"/>
              <a:ext cx="441960" cy="707439"/>
              <a:chOff x="106257" y="4867860"/>
              <a:chExt cx="441960" cy="70743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8657" y="48678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95817" y="5056716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58657" y="5251449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06257" y="5067298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11057" y="5438139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257" y="5438139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>
                <a:stCxn id="28" idx="3"/>
                <a:endCxn id="31" idx="7"/>
              </p:cNvCxnSpPr>
              <p:nvPr/>
            </p:nvCxnSpPr>
            <p:spPr>
              <a:xfrm flipH="1">
                <a:off x="223330" y="4984933"/>
                <a:ext cx="55414" cy="1024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30" idx="7"/>
              </p:cNvCxnSpPr>
              <p:nvPr/>
            </p:nvCxnSpPr>
            <p:spPr>
              <a:xfrm flipH="1">
                <a:off x="375730" y="5173789"/>
                <a:ext cx="40174" cy="9774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28" idx="5"/>
                <a:endCxn id="29" idx="1"/>
              </p:cNvCxnSpPr>
              <p:nvPr/>
            </p:nvCxnSpPr>
            <p:spPr>
              <a:xfrm>
                <a:off x="375730" y="4984933"/>
                <a:ext cx="40174" cy="9187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0" idx="5"/>
                <a:endCxn id="32" idx="1"/>
              </p:cNvCxnSpPr>
              <p:nvPr/>
            </p:nvCxnSpPr>
            <p:spPr>
              <a:xfrm>
                <a:off x="375730" y="5368522"/>
                <a:ext cx="55414" cy="8970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1" idx="5"/>
                <a:endCxn id="30" idx="1"/>
              </p:cNvCxnSpPr>
              <p:nvPr/>
            </p:nvCxnSpPr>
            <p:spPr>
              <a:xfrm>
                <a:off x="223330" y="5184371"/>
                <a:ext cx="55414" cy="8716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30" idx="3"/>
                <a:endCxn id="33" idx="7"/>
              </p:cNvCxnSpPr>
              <p:nvPr/>
            </p:nvCxnSpPr>
            <p:spPr>
              <a:xfrm flipH="1">
                <a:off x="223330" y="5368522"/>
                <a:ext cx="55414" cy="8970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Right Arrow 53"/>
            <p:cNvSpPr/>
            <p:nvPr/>
          </p:nvSpPr>
          <p:spPr>
            <a:xfrm>
              <a:off x="631983" y="5483197"/>
              <a:ext cx="235849" cy="9035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1067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Fault Tolerance</a:t>
            </a:r>
          </a:p>
          <a:p>
            <a:pPr lvl="1"/>
            <a:r>
              <a:rPr lang="en-US" b="0" dirty="0" smtClean="0"/>
              <a:t>Retries at the task level (master resends task to another worker)</a:t>
            </a:r>
          </a:p>
          <a:p>
            <a:pPr lvl="1"/>
            <a:r>
              <a:rPr lang="en-US" b="0" dirty="0" smtClean="0"/>
              <a:t>Retries at the workflow level (using a transaction log to record progress)</a:t>
            </a:r>
          </a:p>
          <a:p>
            <a:r>
              <a:rPr lang="en-US" dirty="0" smtClean="0"/>
              <a:t>Resource-aware scheduling</a:t>
            </a:r>
          </a:p>
          <a:p>
            <a:pPr lvl="1"/>
            <a:r>
              <a:rPr lang="en-US" b="0" dirty="0" smtClean="0"/>
              <a:t>Many HPC machines have low memory/core</a:t>
            </a:r>
          </a:p>
          <a:p>
            <a:pPr lvl="1"/>
            <a:r>
              <a:rPr lang="en-US" b="0" dirty="0" smtClean="0"/>
              <a:t>PMC can allocate memory and cores to a task, and force other slots on the same node to be idle</a:t>
            </a:r>
          </a:p>
          <a:p>
            <a:r>
              <a:rPr lang="en-US" dirty="0" smtClean="0"/>
              <a:t>I/O Forwarding</a:t>
            </a:r>
          </a:p>
          <a:p>
            <a:pPr lvl="1"/>
            <a:r>
              <a:rPr lang="en-US" b="0" dirty="0" smtClean="0"/>
              <a:t>Small tasks == small I/O == poor performance</a:t>
            </a:r>
          </a:p>
          <a:p>
            <a:pPr lvl="1"/>
            <a:r>
              <a:rPr lang="en-US" b="0" dirty="0" smtClean="0"/>
              <a:t>PMC reads data off of pipes from worker and forwards it using MPI messages to a central I/O process, which collects the data and writes it to disk</a:t>
            </a:r>
          </a:p>
          <a:p>
            <a:pPr lvl="1"/>
            <a:r>
              <a:rPr lang="en-US" b="0" dirty="0" smtClean="0"/>
              <a:t>Writes are not interleaved, no locking required for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68842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1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9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78190" y="5616118"/>
            <a:ext cx="382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ea typeface="ＭＳ Ｐゴシック" charset="0"/>
                <a:cs typeface="Arial"/>
              </a:rPr>
              <a:t>Support: </a:t>
            </a:r>
            <a:r>
              <a:rPr lang="en-US" dirty="0">
                <a:latin typeface="Arial"/>
                <a:ea typeface="ＭＳ Ｐゴシック" charset="0"/>
                <a:cs typeface="Arial"/>
                <a:hlinkClick r:id="rId5"/>
              </a:rPr>
              <a:t>pegasus-support@isi.edu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ＭＳ Ｐゴシック" charset="0"/>
                <a:cs typeface="Arial"/>
                <a:hlinkClick r:id="rId6"/>
              </a:rPr>
              <a:t>               pegasus-users@isi.edu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 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81807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Relevant </a:t>
            </a:r>
            <a:r>
              <a:rPr lang="en-US" sz="2400" dirty="0" smtClean="0">
                <a:solidFill>
                  <a:schemeClr val="tx2"/>
                </a:solidFill>
                <a:latin typeface="Arial"/>
                <a:cs typeface="Arial"/>
              </a:rPr>
              <a:t>Links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95235" name="Shape 2"/>
          <p:cNvSpPr>
            <a:spLocks noGrp="1"/>
          </p:cNvSpPr>
          <p:nvPr>
            <p:ph idx="1"/>
          </p:nvPr>
        </p:nvSpPr>
        <p:spPr>
          <a:xfrm>
            <a:off x="457200" y="1171574"/>
            <a:ext cx="8229600" cy="4994985"/>
          </a:xfrm>
          <a:prstGeom prst="rect">
            <a:avLst/>
          </a:prstGeom>
        </p:spPr>
        <p:txBody>
          <a:bodyPr/>
          <a:lstStyle/>
          <a:p>
            <a:pPr eaLnBrk="1" hangingPunct="1">
              <a:defRPr/>
            </a:pP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Pegasus: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3"/>
              </a:rPr>
              <a:t>http://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  <a:hlinkClick r:id="rId3"/>
              </a:rPr>
              <a:t>pegasus.isi.edu</a:t>
            </a:r>
            <a:endParaRPr lang="en-US" sz="2600" dirty="0">
              <a:latin typeface="Arial"/>
              <a:ea typeface="ＭＳ Ｐゴシック" charset="0"/>
              <a:cs typeface="Arial"/>
            </a:endParaRPr>
          </a:p>
          <a:p>
            <a:pPr eaLnBrk="1" hangingPunct="1">
              <a:defRPr/>
            </a:pPr>
            <a:endParaRPr lang="en-US" sz="2600" dirty="0" smtClean="0">
              <a:latin typeface="Arial"/>
              <a:ea typeface="ＭＳ Ｐゴシック" charset="0"/>
              <a:cs typeface="Arial"/>
            </a:endParaRPr>
          </a:p>
          <a:p>
            <a:pPr eaLnBrk="1" hangingPunct="1">
              <a:defRPr/>
            </a:pP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Tutorial and documentation: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  <a:hlinkClick r:id="rId4"/>
              </a:rPr>
              <a:t>http://</a:t>
            </a:r>
            <a:r>
              <a:rPr lang="en-US" sz="2600" dirty="0" smtClean="0">
                <a:solidFill>
                  <a:srgbClr val="FF0000"/>
                </a:solidFill>
                <a:latin typeface="Arial"/>
                <a:ea typeface="ＭＳ Ｐゴシック" charset="0"/>
                <a:cs typeface="Arial"/>
                <a:hlinkClick r:id="rId4"/>
              </a:rPr>
              <a:t>pegasus.isi.edu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  <a:hlinkClick r:id="rId4"/>
              </a:rPr>
              <a:t>/wms/docs/latest/</a:t>
            </a:r>
            <a:endParaRPr lang="en-US" sz="2600" dirty="0" smtClean="0">
              <a:latin typeface="Arial"/>
              <a:ea typeface="ＭＳ Ｐゴシック" charset="0"/>
              <a:cs typeface="Arial"/>
            </a:endParaRPr>
          </a:p>
          <a:p>
            <a:pPr marL="0" indent="0" eaLnBrk="1" hangingPunct="1">
              <a:buNone/>
              <a:defRPr/>
            </a:pPr>
            <a:endParaRPr lang="en-US" sz="2600" dirty="0" smtClean="0">
              <a:latin typeface="Arial"/>
              <a:ea typeface="ＭＳ Ｐゴシック" charset="0"/>
              <a:cs typeface="Arial"/>
            </a:endParaRPr>
          </a:p>
          <a:p>
            <a:pPr eaLnBrk="1" hangingPunct="1">
              <a:defRPr/>
            </a:pP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Support: 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  <a:hlinkClick r:id="rId5"/>
              </a:rPr>
              <a:t>pegasus-users@isi.edu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               			               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  <a:hlinkClick r:id="rId6"/>
              </a:rPr>
              <a:t>pegasus-support@isi.edu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 </a:t>
            </a:r>
          </a:p>
          <a:p>
            <a:pPr lvl="3" eaLnBrk="1" hangingPunct="1">
              <a:defRPr/>
            </a:pPr>
            <a:r>
              <a:rPr lang="en-US" sz="2600" dirty="0">
                <a:latin typeface="Arial"/>
                <a:ea typeface="ＭＳ Ｐゴシック" charset="0"/>
                <a:cs typeface="Arial"/>
              </a:rPr>
              <a:t>	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</a:rPr>
              <a:t>	 </a:t>
            </a:r>
            <a:r>
              <a:rPr lang="en-US" sz="2600" dirty="0" smtClean="0">
                <a:latin typeface="Arial"/>
                <a:ea typeface="ＭＳ Ｐゴシック" charset="0"/>
                <a:cs typeface="Arial"/>
                <a:hlinkClick r:id="rId7"/>
              </a:rPr>
              <a:t>HipChat Support Room</a:t>
            </a:r>
            <a:endParaRPr lang="en-US" sz="2600" dirty="0" smtClean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3491" name="Shape 1"/>
          <p:cNvSpPr txBox="1">
            <a:spLocks/>
          </p:cNvSpPr>
          <p:nvPr/>
        </p:nvSpPr>
        <p:spPr bwMode="auto">
          <a:xfrm>
            <a:off x="271988" y="4881114"/>
            <a:ext cx="3766609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b="1" dirty="0">
                <a:solidFill>
                  <a:schemeClr val="tx2"/>
                </a:solidFill>
                <a:latin typeface="Arial"/>
                <a:cs typeface="Arial"/>
              </a:rPr>
              <a:t>Acknowledgements</a:t>
            </a:r>
          </a:p>
        </p:txBody>
      </p:sp>
      <p:sp>
        <p:nvSpPr>
          <p:cNvPr id="63492" name="Shape 2"/>
          <p:cNvSpPr txBox="1">
            <a:spLocks/>
          </p:cNvSpPr>
          <p:nvPr/>
        </p:nvSpPr>
        <p:spPr bwMode="auto">
          <a:xfrm>
            <a:off x="365125" y="5415023"/>
            <a:ext cx="8613775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sz="2600" dirty="0">
                <a:latin typeface="Arial"/>
                <a:cs typeface="Arial"/>
              </a:rPr>
              <a:t>Pegasus Team, Condor </a:t>
            </a:r>
            <a:r>
              <a:rPr lang="en-US" sz="2600" dirty="0" smtClean="0">
                <a:latin typeface="Arial"/>
                <a:cs typeface="Arial"/>
              </a:rPr>
              <a:t>Team, </a:t>
            </a:r>
            <a:r>
              <a:rPr lang="en-US" sz="2600" dirty="0">
                <a:latin typeface="Arial"/>
                <a:cs typeface="Arial"/>
              </a:rPr>
              <a:t>f</a:t>
            </a:r>
            <a:r>
              <a:rPr lang="en-US" sz="2600" dirty="0" smtClean="0">
                <a:latin typeface="Arial"/>
                <a:cs typeface="Arial"/>
              </a:rPr>
              <a:t>unding agencies, </a:t>
            </a:r>
            <a:r>
              <a:rPr lang="en-US" sz="2600" dirty="0">
                <a:latin typeface="Arial"/>
                <a:cs typeface="Arial"/>
              </a:rPr>
              <a:t>NSF, </a:t>
            </a:r>
            <a:r>
              <a:rPr lang="en-US" sz="2600" dirty="0" smtClean="0">
                <a:latin typeface="Arial"/>
                <a:cs typeface="Arial"/>
              </a:rPr>
              <a:t>NIH, and everybody who uses Pegasus.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4572823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41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recursive_dax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" t="8969" r="7387" b="9180"/>
          <a:stretch/>
        </p:blipFill>
        <p:spPr bwMode="auto">
          <a:xfrm>
            <a:off x="-2904" y="1021714"/>
            <a:ext cx="7581016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174122814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-cbc-w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96" y="2447824"/>
            <a:ext cx="3409304" cy="4410176"/>
          </a:xfrm>
          <a:prstGeom prst="rect">
            <a:avLst/>
          </a:prstGeom>
        </p:spPr>
      </p:pic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lvl="2">
              <a:defRPr/>
            </a:pPr>
            <a:r>
              <a:rPr lang="en-US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marL="0" indent="0">
              <a:buNone/>
            </a:pPr>
            <a:r>
              <a:rPr lang="en-US" sz="1800" dirty="0" smtClean="0"/>
              <a:t>     Advanced </a:t>
            </a:r>
            <a:r>
              <a:rPr lang="en-US" sz="1800" dirty="0"/>
              <a:t>LIGO </a:t>
            </a:r>
            <a:r>
              <a:rPr lang="en-US" sz="1800" dirty="0" err="1"/>
              <a:t>pyCBC</a:t>
            </a:r>
            <a:r>
              <a:rPr lang="en-US" sz="1800" dirty="0"/>
              <a:t> pipeline</a:t>
            </a:r>
          </a:p>
          <a:p>
            <a:pPr lvl="1"/>
            <a:r>
              <a:rPr lang="en-US" sz="1600" b="0" dirty="0" smtClean="0"/>
              <a:t>60,000 </a:t>
            </a:r>
            <a:r>
              <a:rPr lang="en-US" sz="1600" b="0" dirty="0"/>
              <a:t>compute tasks</a:t>
            </a:r>
          </a:p>
          <a:p>
            <a:pPr lvl="1"/>
            <a:r>
              <a:rPr lang="en-US" sz="1600" b="0" dirty="0"/>
              <a:t>Input Data: 5000 files (10GB total)</a:t>
            </a:r>
          </a:p>
          <a:p>
            <a:pPr lvl="1"/>
            <a:r>
              <a:rPr lang="en-US" sz="1600" b="0" dirty="0"/>
              <a:t>Output Data: 60,000 files (60GB total)</a:t>
            </a:r>
          </a:p>
          <a:p>
            <a:pPr lvl="1"/>
            <a:r>
              <a:rPr lang="en-US" sz="1600" b="0" dirty="0" smtClean="0"/>
              <a:t>Often </a:t>
            </a:r>
            <a:r>
              <a:rPr lang="en-US" sz="1600" b="0" dirty="0" smtClean="0"/>
              <a:t>user errors in setup that </a:t>
            </a:r>
          </a:p>
          <a:p>
            <a:pPr marL="457200" lvl="1" indent="0">
              <a:buNone/>
            </a:pPr>
            <a:r>
              <a:rPr lang="en-US" sz="1600" b="0" dirty="0"/>
              <a:t> </a:t>
            </a:r>
            <a:r>
              <a:rPr lang="en-US" sz="1600" b="0" dirty="0" smtClean="0"/>
              <a:t>     lead to failures midway.</a:t>
            </a:r>
            <a:endParaRPr lang="en-US" sz="1600" b="0" dirty="0"/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0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301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234929"/>
              </p:ext>
            </p:extLst>
          </p:nvPr>
        </p:nvGraphicFramePr>
        <p:xfrm>
          <a:off x="2451100" y="1552575"/>
          <a:ext cx="6553200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Visio" r:id="rId4" imgW="7315200" imgH="4914900" progId="Visio.Drawing.11">
                  <p:embed/>
                </p:oleObj>
              </mc:Choice>
              <mc:Fallback>
                <p:oleObj name="Visio" r:id="rId4" imgW="7315200" imgH="491490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1552575"/>
                        <a:ext cx="6553200" cy="440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225550"/>
            <a:ext cx="2755899" cy="44039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exist.</a:t>
            </a:r>
          </a:p>
          <a:p>
            <a:endParaRPr lang="en-US" sz="1800" b="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1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9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19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19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19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16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16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16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16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16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16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16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1600" b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1600" b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  <a:endParaRPr lang="en-US" sz="16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9616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 descr="Pegasus-Executable-Workflo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36" y="1001713"/>
            <a:ext cx="2021789" cy="50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301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950080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4637</TotalTime>
  <Words>1244</Words>
  <Application>Microsoft Macintosh PowerPoint</Application>
  <PresentationFormat>On-screen Show (4:3)</PresentationFormat>
  <Paragraphs>206</Paragraphs>
  <Slides>18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1_Office Theme</vt:lpstr>
      <vt:lpstr>Visio</vt:lpstr>
      <vt:lpstr>Pegasus - Helping the Work Flow for Users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Task Clustering</vt:lpstr>
      <vt:lpstr>Fine-Grained Workflows</vt:lpstr>
      <vt:lpstr>PowerPoint Presentation</vt:lpstr>
      <vt:lpstr>Fine Grained Workflows </vt:lpstr>
      <vt:lpstr>PMC Features</vt:lpstr>
      <vt:lpstr>What Does Pegasus provide an Application - I</vt:lpstr>
      <vt:lpstr>What Does Pegasus provide an Application - II</vt:lpstr>
      <vt:lpstr>If you get stuck…</vt:lpstr>
      <vt:lpstr>Relevant 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398</cp:revision>
  <dcterms:created xsi:type="dcterms:W3CDTF">2011-12-09T23:05:54Z</dcterms:created>
  <dcterms:modified xsi:type="dcterms:W3CDTF">2015-10-26T20:45:55Z</dcterms:modified>
</cp:coreProperties>
</file>